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4"/>
  </p:sldMasterIdLst>
  <p:notesMasterIdLst>
    <p:notesMasterId r:id="rId13"/>
  </p:notesMasterIdLst>
  <p:sldIdLst>
    <p:sldId id="281" r:id="rId5"/>
    <p:sldId id="274" r:id="rId6"/>
    <p:sldId id="284" r:id="rId7"/>
    <p:sldId id="283" r:id="rId8"/>
    <p:sldId id="285" r:id="rId9"/>
    <p:sldId id="286" r:id="rId10"/>
    <p:sldId id="287" r:id="rId11"/>
    <p:sldId id="288" r:id="rId1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0F8"/>
    <a:srgbClr val="50555A"/>
    <a:srgbClr val="0569B9"/>
    <a:srgbClr val="001E69"/>
    <a:srgbClr val="823278"/>
    <a:srgbClr val="DC281E"/>
    <a:srgbClr val="FF641E"/>
    <a:srgbClr val="C8AA78"/>
    <a:srgbClr val="FFD200"/>
    <a:srgbClr val="D2E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536AD7-4317-C59E-599F-CB436506A9EE}" v="20" dt="2025-09-02T15:30:59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15" autoAdjust="0"/>
    <p:restoredTop sz="96327" autoAdjust="0"/>
  </p:normalViewPr>
  <p:slideViewPr>
    <p:cSldViewPr snapToGrid="0" showGuides="1">
      <p:cViewPr varScale="1">
        <p:scale>
          <a:sx n="74" d="100"/>
          <a:sy n="74" d="100"/>
        </p:scale>
        <p:origin x="60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-349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mear Rouine" userId="S::erouine@tcd.ie::69e43832-535b-4264-9c73-440829c52522" providerId="AD" clId="Web-{C29A8703-FB74-9A85-D435-8BBDA991C530}"/>
    <pc:docChg chg="modSld">
      <pc:chgData name="Eimear Rouine" userId="S::erouine@tcd.ie::69e43832-535b-4264-9c73-440829c52522" providerId="AD" clId="Web-{C29A8703-FB74-9A85-D435-8BBDA991C530}" dt="2024-08-27T15:22:11.623" v="6" actId="20577"/>
      <pc:docMkLst>
        <pc:docMk/>
      </pc:docMkLst>
      <pc:sldChg chg="modSp">
        <pc:chgData name="Eimear Rouine" userId="S::erouine@tcd.ie::69e43832-535b-4264-9c73-440829c52522" providerId="AD" clId="Web-{C29A8703-FB74-9A85-D435-8BBDA991C530}" dt="2024-08-27T15:22:11.623" v="6" actId="20577"/>
        <pc:sldMkLst>
          <pc:docMk/>
          <pc:sldMk cId="1021711137" sldId="288"/>
        </pc:sldMkLst>
      </pc:sldChg>
    </pc:docChg>
  </pc:docChgLst>
  <pc:docChgLst>
    <pc:chgData name="Eimear Rouine" userId="S::erouine@tcd.ie::69e43832-535b-4264-9c73-440829c52522" providerId="AD" clId="Web-{AB536AD7-4317-C59E-599F-CB436506A9EE}"/>
    <pc:docChg chg="modSld">
      <pc:chgData name="Eimear Rouine" userId="S::erouine@tcd.ie::69e43832-535b-4264-9c73-440829c52522" providerId="AD" clId="Web-{AB536AD7-4317-C59E-599F-CB436506A9EE}" dt="2025-09-02T15:30:59.341" v="19" actId="20577"/>
      <pc:docMkLst>
        <pc:docMk/>
      </pc:docMkLst>
      <pc:sldChg chg="modSp">
        <pc:chgData name="Eimear Rouine" userId="S::erouine@tcd.ie::69e43832-535b-4264-9c73-440829c52522" providerId="AD" clId="Web-{AB536AD7-4317-C59E-599F-CB436506A9EE}" dt="2025-09-02T15:30:59.341" v="19" actId="20577"/>
        <pc:sldMkLst>
          <pc:docMk/>
          <pc:sldMk cId="1021711137" sldId="288"/>
        </pc:sldMkLst>
        <pc:spChg chg="mod">
          <ac:chgData name="Eimear Rouine" userId="S::erouine@tcd.ie::69e43832-535b-4264-9c73-440829c52522" providerId="AD" clId="Web-{AB536AD7-4317-C59E-599F-CB436506A9EE}" dt="2025-09-02T15:30:59.341" v="19" actId="20577"/>
          <ac:spMkLst>
            <pc:docMk/>
            <pc:sldMk cId="1021711137" sldId="288"/>
            <ac:spMk id="3" creationId="{830490F0-E18C-4EDA-A228-F15E672CAE7A}"/>
          </ac:spMkLst>
        </pc:spChg>
      </pc:sldChg>
    </pc:docChg>
  </pc:docChgLst>
  <pc:docChgLst>
    <pc:chgData name="Eimear Rouine" userId="S::erouine@tcd.ie::69e43832-535b-4264-9c73-440829c52522" providerId="AD" clId="Web-{215DCFE4-8D53-B95E-F778-55CCF59C540B}"/>
    <pc:docChg chg="modSld">
      <pc:chgData name="Eimear Rouine" userId="S::erouine@tcd.ie::69e43832-535b-4264-9c73-440829c52522" providerId="AD" clId="Web-{215DCFE4-8D53-B95E-F778-55CCF59C540B}" dt="2024-10-10T14:28:09.900" v="0" actId="20577"/>
      <pc:docMkLst>
        <pc:docMk/>
      </pc:docMkLst>
      <pc:sldChg chg="modSp">
        <pc:chgData name="Eimear Rouine" userId="S::erouine@tcd.ie::69e43832-535b-4264-9c73-440829c52522" providerId="AD" clId="Web-{215DCFE4-8D53-B95E-F778-55CCF59C540B}" dt="2024-10-10T14:28:09.900" v="0" actId="20577"/>
        <pc:sldMkLst>
          <pc:docMk/>
          <pc:sldMk cId="897248606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24744" y="4343400"/>
            <a:ext cx="4608512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8686800"/>
            <a:ext cx="835124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B24A36-FE4F-46DC-9398-209C4109B2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425" y="2759301"/>
            <a:ext cx="10363200" cy="1470025"/>
          </a:xfrm>
        </p:spPr>
        <p:txBody>
          <a:bodyPr/>
          <a:lstStyle>
            <a:lvl1pPr algn="l">
              <a:lnSpc>
                <a:spcPts val="57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425" y="5747131"/>
            <a:ext cx="5616575" cy="76635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38E7908-5FE9-4B2C-AE7A-9702E8173F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085" y="458214"/>
            <a:ext cx="2612141" cy="70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2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CEE806A-CF7C-470D-97D3-25538F3A701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7999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425" y="2759301"/>
            <a:ext cx="10363200" cy="1470025"/>
          </a:xfrm>
        </p:spPr>
        <p:txBody>
          <a:bodyPr/>
          <a:lstStyle>
            <a:lvl1pPr algn="l">
              <a:lnSpc>
                <a:spcPts val="57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425" y="5747131"/>
            <a:ext cx="5616575" cy="76635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38E7908-5FE9-4B2C-AE7A-9702E8173F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085" y="458214"/>
            <a:ext cx="2612141" cy="70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38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321661"/>
            <a:ext cx="9264649" cy="1012975"/>
          </a:xfrm>
        </p:spPr>
        <p:txBody>
          <a:bodyPr/>
          <a:lstStyle>
            <a:lvl1pPr>
              <a:lnSpc>
                <a:spcPct val="10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47BD0104-81A8-4F57-AD36-A9408B9586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3200" cy="6857999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59946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Op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0EC1053-FA62-482C-9123-48AE9DD920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321661"/>
            <a:ext cx="9264649" cy="1012975"/>
          </a:xfrm>
        </p:spPr>
        <p:txBody>
          <a:bodyPr/>
          <a:lstStyle>
            <a:lvl1pPr>
              <a:lnSpc>
                <a:spcPct val="10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E3355-BE8E-48DD-BA96-4AF03DEB3295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41ADC02-752F-47C9-ACFE-DC7E2A43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36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2977376"/>
            <a:ext cx="5148378" cy="3136153"/>
          </a:xfrm>
        </p:spPr>
        <p:txBody>
          <a:bodyPr anchor="b" anchorCtr="0"/>
          <a:lstStyle>
            <a:lvl1pPr>
              <a:lnSpc>
                <a:spcPts val="2700"/>
              </a:lnSpc>
              <a:spcBef>
                <a:spcPts val="0"/>
              </a:spcBef>
              <a:defRPr/>
            </a:lvl1pPr>
            <a:lvl2pPr>
              <a:lnSpc>
                <a:spcPts val="27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18A99E4-B315-4225-95D6-345E5C7623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397867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D34D3-5FE2-4A2B-BEFC-FAC6727A5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867"/>
            <a:ext cx="12192000" cy="460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1E2C-B519-486B-BFF5-9AA5B430078F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911E7EE-D8F6-49B2-8752-A4F75F969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673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425" y="1570291"/>
            <a:ext cx="5148378" cy="3136153"/>
          </a:xfrm>
        </p:spPr>
        <p:txBody>
          <a:bodyPr anchor="t" anchorCtr="0"/>
          <a:lstStyle>
            <a:lvl1pPr>
              <a:lnSpc>
                <a:spcPts val="2700"/>
              </a:lnSpc>
              <a:spcBef>
                <a:spcPts val="0"/>
              </a:spcBef>
              <a:defRPr/>
            </a:lvl1pPr>
            <a:lvl2pPr>
              <a:lnSpc>
                <a:spcPts val="27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D34D3-5FE2-4A2B-BEFC-FAC6727A5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867"/>
            <a:ext cx="12192000" cy="460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1E2C-B519-486B-BFF5-9AA5B430078F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911E7EE-D8F6-49B2-8752-A4F75F969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511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6" y="416911"/>
            <a:ext cx="5148378" cy="1716689"/>
          </a:xfrm>
        </p:spPr>
        <p:txBody>
          <a:bodyPr/>
          <a:lstStyle>
            <a:lvl1pPr>
              <a:lnSpc>
                <a:spcPts val="2700"/>
              </a:lnSpc>
              <a:defRPr sz="24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18A99E4-B315-4225-95D6-345E5C7623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4008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D34D3-5FE2-4A2B-BEFC-FAC6727A5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867"/>
            <a:ext cx="12192000" cy="460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1E2C-B519-486B-BFF5-9AA5B430078F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1EA15B7-E4F9-4825-A99A-F4CF9F1AD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55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6632D8C1-744B-46CE-83F2-FC8210F63A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414192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11896"/>
            <a:ext cx="6711950" cy="1553392"/>
          </a:xfrm>
        </p:spPr>
        <p:txBody>
          <a:bodyPr/>
          <a:lstStyle>
            <a:lvl1pPr>
              <a:lnSpc>
                <a:spcPts val="34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79830-E653-4586-AC6F-20840A55BE0E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47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Titl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6632D8C1-744B-46CE-83F2-FC8210F63A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3200" cy="6857999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11896"/>
            <a:ext cx="6711950" cy="1553392"/>
          </a:xfrm>
        </p:spPr>
        <p:txBody>
          <a:bodyPr/>
          <a:lstStyle>
            <a:lvl1pPr>
              <a:lnSpc>
                <a:spcPts val="34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79830-E653-4586-AC6F-20840A55BE0E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48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88513CD-452A-49A0-BC05-45BF303A54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32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6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CC53B5-B454-4E9E-912B-2077F47070DE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6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1E9B81-C4D9-4F57-B976-664E04E563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7B2A62-B196-4B85-A992-548362744C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2250" y="2809876"/>
            <a:ext cx="7096125" cy="2114550"/>
          </a:xfrm>
        </p:spPr>
        <p:txBody>
          <a:bodyPr/>
          <a:lstStyle>
            <a:lvl1pPr>
              <a:lnSpc>
                <a:spcPts val="34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39862F-224F-4A76-9B4E-727E9147E84F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1A688F5-35A9-294F-B0FE-08BEE1A1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836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7B2A62-B196-4B85-A992-548362744C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2250" y="2809876"/>
            <a:ext cx="7096125" cy="2114550"/>
          </a:xfrm>
        </p:spPr>
        <p:txBody>
          <a:bodyPr/>
          <a:lstStyle>
            <a:lvl1pPr>
              <a:lnSpc>
                <a:spcPts val="3400"/>
              </a:lnSpc>
              <a:spcBef>
                <a:spcPts val="0"/>
              </a:spcBef>
              <a:defRPr sz="3000">
                <a:solidFill>
                  <a:srgbClr val="0569B9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8982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19C31A9-08D4-4D77-B37E-A5087A19A1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9424" y="457200"/>
            <a:ext cx="5367600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819443-3862-421E-9D1F-C1C1E1F9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4" y="4038600"/>
            <a:ext cx="5376863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1523B7-0D31-4926-B6EA-01E28AD2E033}"/>
              </a:ext>
            </a:extLst>
          </p:cNvPr>
          <p:cNvCxnSpPr/>
          <p:nvPr userDrawn="1"/>
        </p:nvCxnSpPr>
        <p:spPr>
          <a:xfrm>
            <a:off x="6073698" y="457200"/>
            <a:ext cx="0" cy="4392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F507730-4B43-4F69-8959-C8C3C6C5B2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24614" y="457200"/>
            <a:ext cx="5367321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F6C9C2-5549-4C12-A21F-41CD1B6350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35712" y="4038600"/>
            <a:ext cx="5303838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045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19C31A9-08D4-4D77-B37E-A5087A19A1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9425" y="457200"/>
            <a:ext cx="3425825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819443-3862-421E-9D1F-C1C1E1F9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5" y="4038600"/>
            <a:ext cx="3397250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1523B7-0D31-4926-B6EA-01E28AD2E033}"/>
              </a:ext>
            </a:extLst>
          </p:cNvPr>
          <p:cNvCxnSpPr/>
          <p:nvPr userDrawn="1"/>
        </p:nvCxnSpPr>
        <p:spPr>
          <a:xfrm>
            <a:off x="4143375" y="457200"/>
            <a:ext cx="0" cy="432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F507730-4B43-4F69-8959-C8C3C6C5B2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75149" y="457200"/>
            <a:ext cx="3425825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F6C9C2-5549-4C12-A21F-41CD1B6350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75150" y="4038600"/>
            <a:ext cx="3397250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9BF4E4-BFB4-4F64-AED9-25DFB4841803}"/>
              </a:ext>
            </a:extLst>
          </p:cNvPr>
          <p:cNvCxnSpPr/>
          <p:nvPr userDrawn="1"/>
        </p:nvCxnSpPr>
        <p:spPr>
          <a:xfrm>
            <a:off x="8039100" y="457200"/>
            <a:ext cx="0" cy="42672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492E3B-9BE5-4B61-83C0-A34107DE1905}"/>
              </a:ext>
            </a:extLst>
          </p:cNvPr>
          <p:cNvCxnSpPr/>
          <p:nvPr userDrawn="1"/>
        </p:nvCxnSpPr>
        <p:spPr>
          <a:xfrm>
            <a:off x="8039099" y="457200"/>
            <a:ext cx="0" cy="432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B7102AC-FA28-4F5A-9E72-AA9A2735594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70874" y="457200"/>
            <a:ext cx="3425825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C2453ED-5664-44F6-917B-4CFD0EA378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70874" y="4038600"/>
            <a:ext cx="3397250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261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19C31A9-08D4-4D77-B37E-A5087A19A1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9426" y="457200"/>
            <a:ext cx="2435224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819443-3862-421E-9D1F-C1C1E1F9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6" y="4038600"/>
            <a:ext cx="2449514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1523B7-0D31-4926-B6EA-01E28AD2E033}"/>
              </a:ext>
            </a:extLst>
          </p:cNvPr>
          <p:cNvCxnSpPr/>
          <p:nvPr userDrawn="1"/>
        </p:nvCxnSpPr>
        <p:spPr>
          <a:xfrm>
            <a:off x="3171825" y="457200"/>
            <a:ext cx="0" cy="432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C1641D7B-0A2D-4BB1-A366-38E53A50EE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05188" y="457200"/>
            <a:ext cx="2435224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90AA397-2101-4A70-B8D3-8541F8BA33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4076" y="4038600"/>
            <a:ext cx="2449514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9E1275-FCF1-459F-991C-BA329E568E30}"/>
              </a:ext>
            </a:extLst>
          </p:cNvPr>
          <p:cNvCxnSpPr/>
          <p:nvPr userDrawn="1"/>
        </p:nvCxnSpPr>
        <p:spPr>
          <a:xfrm>
            <a:off x="6086475" y="457200"/>
            <a:ext cx="0" cy="432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C4A69A1-FCE3-4A09-B2F6-3F05EFC8A1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30950" y="457200"/>
            <a:ext cx="2435224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7DCFF6F-5624-43CB-992D-A9A15C278D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21426" y="4038600"/>
            <a:ext cx="2449514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6E0189-91FD-4811-BEE9-78B3C93512C6}"/>
              </a:ext>
            </a:extLst>
          </p:cNvPr>
          <p:cNvCxnSpPr/>
          <p:nvPr userDrawn="1"/>
        </p:nvCxnSpPr>
        <p:spPr>
          <a:xfrm>
            <a:off x="9013825" y="457200"/>
            <a:ext cx="0" cy="432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5E17F586-7CF3-4F8D-B0B1-2463938F4C0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56712" y="457200"/>
            <a:ext cx="2435224" cy="3381375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11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A7D14AF8-1472-498A-A689-1E2F6799CD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56712" y="4038600"/>
            <a:ext cx="2419350" cy="847725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2460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11896"/>
            <a:ext cx="6711950" cy="483454"/>
          </a:xfrm>
        </p:spPr>
        <p:txBody>
          <a:bodyPr/>
          <a:lstStyle>
            <a:lvl1pPr>
              <a:lnSpc>
                <a:spcPts val="3400"/>
              </a:lnSpc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FA51FB-DB38-4837-90B7-21CD244F8C70}"/>
              </a:ext>
            </a:extLst>
          </p:cNvPr>
          <p:cNvCxnSpPr/>
          <p:nvPr userDrawn="1"/>
        </p:nvCxnSpPr>
        <p:spPr>
          <a:xfrm>
            <a:off x="479425" y="1104900"/>
            <a:ext cx="11196638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CD56DE-DD12-4042-A24B-689D9F60DEB8}"/>
              </a:ext>
            </a:extLst>
          </p:cNvPr>
          <p:cNvCxnSpPr/>
          <p:nvPr userDrawn="1"/>
        </p:nvCxnSpPr>
        <p:spPr>
          <a:xfrm>
            <a:off x="479425" y="2914650"/>
            <a:ext cx="11196638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4B333-D9D2-41AF-B703-13749ED01B9C}"/>
              </a:ext>
            </a:extLst>
          </p:cNvPr>
          <p:cNvCxnSpPr/>
          <p:nvPr userDrawn="1"/>
        </p:nvCxnSpPr>
        <p:spPr>
          <a:xfrm>
            <a:off x="479425" y="4705350"/>
            <a:ext cx="11196638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535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con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11896"/>
            <a:ext cx="6711950" cy="483454"/>
          </a:xfrm>
        </p:spPr>
        <p:txBody>
          <a:bodyPr/>
          <a:lstStyle>
            <a:lvl1pPr>
              <a:lnSpc>
                <a:spcPts val="34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FA51FB-DB38-4837-90B7-21CD244F8C70}"/>
              </a:ext>
            </a:extLst>
          </p:cNvPr>
          <p:cNvCxnSpPr/>
          <p:nvPr userDrawn="1"/>
        </p:nvCxnSpPr>
        <p:spPr>
          <a:xfrm>
            <a:off x="479425" y="1104900"/>
            <a:ext cx="1119663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CD56DE-DD12-4042-A24B-689D9F60DEB8}"/>
              </a:ext>
            </a:extLst>
          </p:cNvPr>
          <p:cNvCxnSpPr/>
          <p:nvPr userDrawn="1"/>
        </p:nvCxnSpPr>
        <p:spPr>
          <a:xfrm>
            <a:off x="479425" y="2914650"/>
            <a:ext cx="1119663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4B333-D9D2-41AF-B703-13749ED01B9C}"/>
              </a:ext>
            </a:extLst>
          </p:cNvPr>
          <p:cNvCxnSpPr/>
          <p:nvPr userDrawn="1"/>
        </p:nvCxnSpPr>
        <p:spPr>
          <a:xfrm>
            <a:off x="479425" y="4705350"/>
            <a:ext cx="1119663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390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Graph">
    <p:bg>
      <p:bgPr>
        <a:solidFill>
          <a:srgbClr val="E6F0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11163"/>
            <a:ext cx="4858694" cy="453077"/>
          </a:xfrm>
        </p:spPr>
        <p:txBody>
          <a:bodyPr/>
          <a:lstStyle>
            <a:lvl1pPr>
              <a:lnSpc>
                <a:spcPts val="3400"/>
              </a:lnSpc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57DB79-C6EC-4871-8A1E-F2CD07968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5413" y="411163"/>
            <a:ext cx="5200650" cy="454025"/>
          </a:xfrm>
        </p:spPr>
        <p:txBody>
          <a:bodyPr/>
          <a:lstStyle>
            <a:lvl1pPr>
              <a:lnSpc>
                <a:spcPts val="3400"/>
              </a:lnSpc>
              <a:defRPr sz="3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4152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411896"/>
            <a:ext cx="6711950" cy="483454"/>
          </a:xfrm>
        </p:spPr>
        <p:txBody>
          <a:bodyPr/>
          <a:lstStyle>
            <a:lvl1pPr>
              <a:lnSpc>
                <a:spcPts val="3400"/>
              </a:lnSpc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973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4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FBF0D7-A9F9-4255-920E-E4915366813E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rcRect/>
          <a:stretch/>
        </p:blipFill>
        <p:spPr>
          <a:xfrm>
            <a:off x="0" y="6397867"/>
            <a:ext cx="12191999" cy="46013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9426" y="388336"/>
            <a:ext cx="5148378" cy="10129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4340612"/>
            <a:ext cx="5148378" cy="17729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C4CF6A-0E47-4A92-9705-AAB0CAB4E00C}"/>
              </a:ext>
            </a:extLst>
          </p:cNvPr>
          <p:cNvSpPr txBox="1"/>
          <p:nvPr userDrawn="1"/>
        </p:nvSpPr>
        <p:spPr>
          <a:xfrm>
            <a:off x="475343" y="6566847"/>
            <a:ext cx="218745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00" spc="-10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900" spc="-1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75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1" r:id="rId2"/>
    <p:sldLayoutId id="2147483662" r:id="rId3"/>
    <p:sldLayoutId id="2147483659" r:id="rId4"/>
    <p:sldLayoutId id="2147483667" r:id="rId5"/>
    <p:sldLayoutId id="2147483680" r:id="rId6"/>
    <p:sldLayoutId id="2147483668" r:id="rId7"/>
    <p:sldLayoutId id="2147483664" r:id="rId8"/>
    <p:sldLayoutId id="2147483678" r:id="rId9"/>
    <p:sldLayoutId id="2147483677" r:id="rId10"/>
    <p:sldLayoutId id="2147483674" r:id="rId11"/>
    <p:sldLayoutId id="2147483666" r:id="rId12"/>
    <p:sldLayoutId id="2147483670" r:id="rId13"/>
    <p:sldLayoutId id="2147483669" r:id="rId14"/>
    <p:sldLayoutId id="2147483671" r:id="rId15"/>
    <p:sldLayoutId id="2147483672" r:id="rId16"/>
    <p:sldLayoutId id="2147483675" r:id="rId17"/>
    <p:sldLayoutId id="2147483673" r:id="rId18"/>
    <p:sldLayoutId id="2147483679" r:id="rId19"/>
    <p:sldLayoutId id="2147483660" r:id="rId20"/>
  </p:sldLayoutIdLst>
  <p:hf hdr="0" ftr="0" dt="0"/>
  <p:txStyles>
    <p:titleStyle>
      <a:lvl1pPr algn="l" defTabSz="914377" rtl="0" eaLnBrk="1" latinLnBrk="0" hangingPunct="1">
        <a:lnSpc>
          <a:spcPts val="37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spcBef>
          <a:spcPts val="0"/>
        </a:spcBef>
        <a:buFont typeface="Arial" pitchFamily="34" charset="0"/>
        <a:buNone/>
        <a:defRPr sz="2400" kern="1200">
          <a:solidFill>
            <a:srgbClr val="50555A"/>
          </a:solidFill>
          <a:latin typeface="+mn-lt"/>
          <a:ea typeface="+mn-ea"/>
          <a:cs typeface="+mn-cs"/>
        </a:defRPr>
      </a:lvl1pPr>
      <a:lvl2pPr marL="342900" indent="-342900" algn="l" defTabSz="914377" rtl="0" eaLnBrk="1" latinLnBrk="0" hangingPunct="1">
        <a:spcBef>
          <a:spcPct val="20000"/>
        </a:spcBef>
        <a:buClr>
          <a:schemeClr val="tx2"/>
        </a:buClr>
        <a:buFont typeface="Source Sans Pro" panose="020B0503030403020204" pitchFamily="34" charset="0"/>
        <a:buChar char="—"/>
        <a:defRPr sz="2400" kern="1200">
          <a:solidFill>
            <a:srgbClr val="50555A"/>
          </a:solidFill>
          <a:latin typeface="+mn-lt"/>
          <a:ea typeface="+mn-ea"/>
          <a:cs typeface="+mn-cs"/>
        </a:defRPr>
      </a:lvl2pPr>
      <a:lvl3pPr marL="914377" indent="0" algn="l" defTabSz="914377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rgbClr val="50555A"/>
          </a:solidFill>
          <a:latin typeface="+mn-lt"/>
          <a:ea typeface="+mn-ea"/>
          <a:cs typeface="+mn-cs"/>
        </a:defRPr>
      </a:lvl3pPr>
      <a:lvl4pPr marL="1371566" indent="0" algn="l" defTabSz="914377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rgbClr val="50555A"/>
          </a:solidFill>
          <a:latin typeface="+mn-lt"/>
          <a:ea typeface="+mn-ea"/>
          <a:cs typeface="+mn-cs"/>
        </a:defRPr>
      </a:lvl4pPr>
      <a:lvl5pPr marL="1828755" indent="0" algn="l" defTabSz="914377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rgbClr val="50555A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02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5" pos="7355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internationalstudents.ie/info-and-advice/know-your-rights/employment-rights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sv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tcd.ie/hr/assets/doc/occasional-staff-casual-engagement-setup-form.docx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tcd.ie/hr/assets/excel/occasional-staff-casual-claim-form.xlsx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tcd.ie/hr/assets/pdf/occasional-lecturer-rates.pdf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8D2ED48-CC50-448C-B0D4-27BCB86968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blipFill>
            <a:blip r:embed="rId2"/>
            <a:stretch>
              <a:fillRect/>
            </a:stretch>
          </a:blipFill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8BA9D6-2880-46C1-A829-092EE531D0BE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531199-5E5C-4B61-AF03-62A085661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Working in Trinity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5669C41-64C9-4D99-8BB4-54B282CAB7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Eimear Rouine</a:t>
            </a:r>
          </a:p>
          <a:p>
            <a:pPr lvl="1"/>
            <a:r>
              <a:rPr lang="en-GB" dirty="0"/>
              <a:t>Transition to Trinity Officer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A03C713-3CE4-4413-90A9-4BD26A277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85" y="458214"/>
            <a:ext cx="2612141" cy="70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34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set up to work in Ireland.</a:t>
            </a:r>
            <a:br>
              <a:rPr lang="en-GB" dirty="0"/>
            </a:br>
            <a:r>
              <a:rPr lang="en-GB" dirty="0"/>
              <a:t>You will need: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90F0-E18C-4EDA-A228-F15E672C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06074"/>
            <a:ext cx="5148378" cy="4207456"/>
          </a:xfrm>
        </p:spPr>
        <p:txBody>
          <a:bodyPr/>
          <a:lstStyle/>
          <a:p>
            <a:r>
              <a:rPr lang="en-IE" sz="1600" b="1" dirty="0"/>
              <a:t>An Irish Bank Account and</a:t>
            </a:r>
          </a:p>
          <a:p>
            <a:r>
              <a:rPr lang="en-IE" sz="1600" b="1" dirty="0"/>
              <a:t>A PPS Number </a:t>
            </a:r>
          </a:p>
          <a:p>
            <a:pPr lvl="1"/>
            <a:r>
              <a:rPr lang="en-IE" sz="1400" dirty="0"/>
              <a:t>A PPS Number is a Personal Public Service Number. </a:t>
            </a:r>
          </a:p>
          <a:p>
            <a:pPr lvl="1"/>
            <a:r>
              <a:rPr lang="en-IE" sz="1400" dirty="0"/>
              <a:t>All workers in Ireland must have a PPS Number</a:t>
            </a:r>
          </a:p>
          <a:p>
            <a:pPr lvl="1"/>
            <a:r>
              <a:rPr lang="en-IE" sz="1400" dirty="0"/>
              <a:t>If you receive an employment offer you will need to apply for a PPS Number in order for you to be set up with the Irish Revenue service. You will need to register your number on revenue.ie to get your documents quickly</a:t>
            </a:r>
          </a:p>
          <a:p>
            <a:pPr lvl="1"/>
            <a:r>
              <a:rPr lang="en-IE" sz="1400" dirty="0"/>
              <a:t>You cannot apply for a PPS Number </a:t>
            </a:r>
            <a:r>
              <a:rPr lang="en-IE" sz="1400" b="1" dirty="0"/>
              <a:t>until</a:t>
            </a:r>
            <a:r>
              <a:rPr lang="en-IE" sz="1400" dirty="0"/>
              <a:t> you have received an employment offer</a:t>
            </a:r>
          </a:p>
          <a:p>
            <a:pPr lvl="1"/>
            <a:r>
              <a:rPr lang="en-IE" sz="1400" dirty="0"/>
              <a:t>If you do not have a PPS number you will be </a:t>
            </a:r>
            <a:r>
              <a:rPr lang="en-IE" sz="1400" b="1" dirty="0"/>
              <a:t>emergency taxed</a:t>
            </a:r>
            <a:r>
              <a:rPr lang="en-IE" sz="1400" dirty="0"/>
              <a:t>. This is approx. 50% of your earnings</a:t>
            </a:r>
          </a:p>
        </p:txBody>
      </p:sp>
      <p:pic>
        <p:nvPicPr>
          <p:cNvPr id="6" name="Picture Placeholder 5" descr="A picture containing tree, outdoor, sky, building&#10;&#10;Description automatically generated">
            <a:extLst>
              <a:ext uri="{FF2B5EF4-FFF2-40B4-BE49-F238E27FC236}">
                <a16:creationId xmlns:a16="http://schemas.microsoft.com/office/drawing/2014/main" id="{5205378D-39A5-4AF4-9CA2-E20EBCA4E9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4" b="24"/>
          <a:stretch>
            <a:fillRect/>
          </a:stretch>
        </p:blipFill>
        <p:spPr/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6EA56-B425-4F8D-9A0F-97447586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2</a:t>
            </a:fld>
            <a:endParaRPr lang="en-GB"/>
          </a:p>
        </p:txBody>
      </p:sp>
      <p:pic>
        <p:nvPicPr>
          <p:cNvPr id="8" name="Picture Placeholder 8" descr="A picture containing outdoor, dog, walking, crosswalk&#10;&#10;Description automatically generated">
            <a:extLst>
              <a:ext uri="{FF2B5EF4-FFF2-40B4-BE49-F238E27FC236}">
                <a16:creationId xmlns:a16="http://schemas.microsoft.com/office/drawing/2014/main" id="{6159E791-FE86-477A-88EF-BC8AD707A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54" b="3354"/>
          <a:stretch>
            <a:fillRect/>
          </a:stretch>
        </p:blipFill>
        <p:spPr>
          <a:xfrm>
            <a:off x="6096000" y="0"/>
            <a:ext cx="6096000" cy="6400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68816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Entitlements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90F0-E18C-4EDA-A228-F15E672C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06074"/>
            <a:ext cx="5148378" cy="4207456"/>
          </a:xfrm>
        </p:spPr>
        <p:txBody>
          <a:bodyPr/>
          <a:lstStyle/>
          <a:p>
            <a:r>
              <a:rPr lang="en-IE" sz="1700" dirty="0"/>
              <a:t>EU/EEA Students</a:t>
            </a:r>
          </a:p>
          <a:p>
            <a:pPr lvl="1"/>
            <a:r>
              <a:rPr lang="en-IE" sz="1700" dirty="0"/>
              <a:t>You are entitled to work in Ireland either full- or part-time</a:t>
            </a:r>
          </a:p>
          <a:p>
            <a:endParaRPr lang="en-IE" sz="1700" dirty="0"/>
          </a:p>
          <a:p>
            <a:r>
              <a:rPr lang="en-IE" sz="1700" dirty="0"/>
              <a:t>Non-EU/EEA Students</a:t>
            </a:r>
          </a:p>
          <a:p>
            <a:pPr lvl="1"/>
            <a:r>
              <a:rPr lang="en-IE" sz="1700" dirty="0"/>
              <a:t>If you have an IRP Stamp 2B you may work up to 20 hours/week (during term) and 40 hours/week (holidays)</a:t>
            </a:r>
          </a:p>
          <a:p>
            <a:pPr lvl="1"/>
            <a:r>
              <a:rPr lang="en-IE" sz="1700" dirty="0"/>
              <a:t>Holidays are from December 15 – January 15 and June 1 – September 30</a:t>
            </a:r>
          </a:p>
          <a:p>
            <a:pPr lvl="1"/>
            <a:r>
              <a:rPr lang="en-IE" sz="1700" dirty="0"/>
              <a:t>If you have an IRP Stamp 2A you </a:t>
            </a:r>
            <a:r>
              <a:rPr lang="en-IE" sz="1700" b="1" dirty="0"/>
              <a:t>may not </a:t>
            </a:r>
            <a:r>
              <a:rPr lang="en-IE" sz="1700" dirty="0"/>
              <a:t>work</a:t>
            </a:r>
          </a:p>
        </p:txBody>
      </p:sp>
      <p:pic>
        <p:nvPicPr>
          <p:cNvPr id="6" name="Picture Placeholder 5" descr="A picture containing tree, outdoor, sky, building&#10;&#10;Description automatically generated">
            <a:extLst>
              <a:ext uri="{FF2B5EF4-FFF2-40B4-BE49-F238E27FC236}">
                <a16:creationId xmlns:a16="http://schemas.microsoft.com/office/drawing/2014/main" id="{5205378D-39A5-4AF4-9CA2-E20EBCA4E9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4" b="24"/>
          <a:stretch>
            <a:fillRect/>
          </a:stretch>
        </p:blipFill>
        <p:spPr/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6EA56-B425-4F8D-9A0F-97447586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4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B109D0-B61E-4F98-8028-26EB51CA8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4</a:t>
            </a:fld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F1AB097-CF77-4F47-818B-D8458EE7F142}"/>
              </a:ext>
            </a:extLst>
          </p:cNvPr>
          <p:cNvSpPr txBox="1">
            <a:spLocks/>
          </p:cNvSpPr>
          <p:nvPr/>
        </p:nvSpPr>
        <p:spPr>
          <a:xfrm>
            <a:off x="479425" y="4041779"/>
            <a:ext cx="2516461" cy="8477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77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377" rtl="0" eaLnBrk="1" latinLnBrk="0" hangingPunct="1">
              <a:spcBef>
                <a:spcPct val="20000"/>
              </a:spcBef>
              <a:buClr>
                <a:schemeClr val="tx2"/>
              </a:buClr>
              <a:buFont typeface="Source Sans Pro" panose="020B0503030403020204" pitchFamily="34" charset="0"/>
              <a:buChar char="—"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Minimum Wage</a:t>
            </a:r>
            <a:endParaRPr lang="en-GB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85F03A-6BC0-4EF1-B04A-AE144F630029}"/>
              </a:ext>
            </a:extLst>
          </p:cNvPr>
          <p:cNvCxnSpPr/>
          <p:nvPr/>
        </p:nvCxnSpPr>
        <p:spPr>
          <a:xfrm>
            <a:off x="3171825" y="457200"/>
            <a:ext cx="0" cy="4356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122BBD4-7635-4C10-A103-0433119343C6}"/>
              </a:ext>
            </a:extLst>
          </p:cNvPr>
          <p:cNvSpPr txBox="1">
            <a:spLocks/>
          </p:cNvSpPr>
          <p:nvPr/>
        </p:nvSpPr>
        <p:spPr>
          <a:xfrm>
            <a:off x="3394075" y="4041779"/>
            <a:ext cx="2684463" cy="8477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77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377" rtl="0" eaLnBrk="1" latinLnBrk="0" hangingPunct="1">
              <a:spcBef>
                <a:spcPct val="20000"/>
              </a:spcBef>
              <a:buClr>
                <a:schemeClr val="tx2"/>
              </a:buClr>
              <a:buFont typeface="Source Sans Pro" panose="020B0503030403020204" pitchFamily="34" charset="0"/>
              <a:buChar char="—"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/>
              <a:t>Workers</a:t>
            </a:r>
            <a:r>
              <a:rPr lang="fr-FR" b="1" dirty="0"/>
              <a:t>’ Protections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CA7247-09DA-4D19-80B8-15F54B26FF6C}"/>
              </a:ext>
            </a:extLst>
          </p:cNvPr>
          <p:cNvCxnSpPr/>
          <p:nvPr/>
        </p:nvCxnSpPr>
        <p:spPr>
          <a:xfrm>
            <a:off x="6086475" y="457200"/>
            <a:ext cx="0" cy="4356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0C2BE8-FE54-4B74-A6E2-2A6DCA0E3C15}"/>
              </a:ext>
            </a:extLst>
          </p:cNvPr>
          <p:cNvSpPr txBox="1">
            <a:spLocks/>
          </p:cNvSpPr>
          <p:nvPr/>
        </p:nvSpPr>
        <p:spPr>
          <a:xfrm>
            <a:off x="6321425" y="4041779"/>
            <a:ext cx="2671753" cy="8477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77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377" rtl="0" eaLnBrk="1" latinLnBrk="0" hangingPunct="1">
              <a:spcBef>
                <a:spcPct val="20000"/>
              </a:spcBef>
              <a:buClr>
                <a:schemeClr val="tx2"/>
              </a:buClr>
              <a:buFont typeface="Source Sans Pro" panose="020B0503030403020204" pitchFamily="34" charset="0"/>
              <a:buChar char="—"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Sick Leave</a:t>
            </a:r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8F27-F0DF-464B-8975-7B3EE59BD29D}"/>
              </a:ext>
            </a:extLst>
          </p:cNvPr>
          <p:cNvCxnSpPr>
            <a:cxnSpLocks/>
          </p:cNvCxnSpPr>
          <p:nvPr/>
        </p:nvCxnSpPr>
        <p:spPr>
          <a:xfrm>
            <a:off x="9013825" y="457200"/>
            <a:ext cx="0" cy="4356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4F7EA2B-161F-40DD-914C-2FF75F8942B3}"/>
              </a:ext>
            </a:extLst>
          </p:cNvPr>
          <p:cNvSpPr txBox="1">
            <a:spLocks/>
          </p:cNvSpPr>
          <p:nvPr/>
        </p:nvSpPr>
        <p:spPr>
          <a:xfrm>
            <a:off x="9256711" y="4041779"/>
            <a:ext cx="2684463" cy="8477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77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914377" rtl="0" eaLnBrk="1" latinLnBrk="0" hangingPunct="1">
              <a:spcBef>
                <a:spcPct val="20000"/>
              </a:spcBef>
              <a:buClr>
                <a:schemeClr val="tx2"/>
              </a:buClr>
              <a:buFont typeface="Source Sans Pro" panose="020B0503030403020204" pitchFamily="34" charset="0"/>
              <a:buChar char="—"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50555A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Annual Leave</a:t>
            </a:r>
            <a:endParaRPr lang="en-GB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AB1CEB2-DDB5-41D8-A7F0-9B0B2850C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05" y="399925"/>
            <a:ext cx="2478029" cy="2481077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1C23E5F4-AF19-41D2-B45B-5B269853A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756" y="399925"/>
            <a:ext cx="2478029" cy="2481077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1577E1F-9C94-4F80-8B03-E2C560D03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78" y="399925"/>
            <a:ext cx="2478029" cy="2481077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6AD3333-76AC-4ADD-A482-21BB773CE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8711" y="399925"/>
            <a:ext cx="2478029" cy="248107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 txBox="1">
            <a:spLocks/>
          </p:cNvSpPr>
          <p:nvPr/>
        </p:nvSpPr>
        <p:spPr>
          <a:xfrm>
            <a:off x="3504349" y="5063935"/>
            <a:ext cx="5148378" cy="1012975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ts val="37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Employment Rights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6837" y="5560683"/>
            <a:ext cx="9679276" cy="72408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633" tIns="76633" rIns="76633" bIns="76633" numCol="1" spcCol="1270" anchor="ctr" anchorCtr="0">
            <a:noAutofit/>
          </a:bodyPr>
          <a:lstStyle/>
          <a:p>
            <a:pPr marL="0" lvl="0" indent="0" algn="l" defTabSz="8445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900" kern="1200" dirty="0">
                <a:hlinkClick r:id="rId6"/>
              </a:rPr>
              <a:t>https://www.internationalstudents.ie/info-and-advice/know-your-rights/employment-rights</a:t>
            </a:r>
            <a:r>
              <a:rPr lang="en-IE" sz="1900" kern="1200" dirty="0"/>
              <a:t> </a:t>
            </a:r>
            <a:endParaRPr lang="en-US" sz="1900" kern="1200" dirty="0"/>
          </a:p>
        </p:txBody>
      </p:sp>
      <p:pic>
        <p:nvPicPr>
          <p:cNvPr id="18" name="Graphic 105">
            <a:extLst>
              <a:ext uri="{FF2B5EF4-FFF2-40B4-BE49-F238E27FC236}">
                <a16:creationId xmlns:a16="http://schemas.microsoft.com/office/drawing/2014/main" id="{4F6CFEB6-240E-4BD3-86F4-E378CE361D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868" y="47212"/>
            <a:ext cx="3186501" cy="3186501"/>
          </a:xfrm>
          <a:prstGeom prst="rect">
            <a:avLst/>
          </a:prstGeom>
        </p:spPr>
      </p:pic>
      <p:pic>
        <p:nvPicPr>
          <p:cNvPr id="19" name="Graphic 85">
            <a:extLst>
              <a:ext uri="{FF2B5EF4-FFF2-40B4-BE49-F238E27FC236}">
                <a16:creationId xmlns:a16="http://schemas.microsoft.com/office/drawing/2014/main" id="{352E5E13-A3F2-4677-BEFB-85AF81A45D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5886" y="47212"/>
            <a:ext cx="3164621" cy="3215497"/>
          </a:xfrm>
          <a:prstGeom prst="rect">
            <a:avLst/>
          </a:prstGeom>
        </p:spPr>
      </p:pic>
      <p:pic>
        <p:nvPicPr>
          <p:cNvPr id="20" name="Graphic 103">
            <a:extLst>
              <a:ext uri="{FF2B5EF4-FFF2-40B4-BE49-F238E27FC236}">
                <a16:creationId xmlns:a16="http://schemas.microsoft.com/office/drawing/2014/main" id="{0F649603-E058-4E24-86CC-BB01D7B112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44403" y="47211"/>
            <a:ext cx="3186501" cy="3186501"/>
          </a:xfrm>
          <a:prstGeom prst="rect">
            <a:avLst/>
          </a:prstGeom>
        </p:spPr>
      </p:pic>
      <p:pic>
        <p:nvPicPr>
          <p:cNvPr id="21" name="Graphic 119">
            <a:extLst>
              <a:ext uri="{FF2B5EF4-FFF2-40B4-BE49-F238E27FC236}">
                <a16:creationId xmlns:a16="http://schemas.microsoft.com/office/drawing/2014/main" id="{FCE393EE-01A4-47E1-8464-FF3C098827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33463" y="35276"/>
            <a:ext cx="3186857" cy="318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8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Set Up to Work in Trinity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90F0-E18C-4EDA-A228-F15E672C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06074"/>
            <a:ext cx="5148378" cy="4207456"/>
          </a:xfrm>
        </p:spPr>
        <p:txBody>
          <a:bodyPr/>
          <a:lstStyle/>
          <a:p>
            <a:r>
              <a:rPr lang="en-IE" sz="2000" dirty="0"/>
              <a:t>If you are going to work in Trinity, you will need to be set up with HR</a:t>
            </a:r>
          </a:p>
          <a:p>
            <a:endParaRPr lang="en-IE" sz="2000" dirty="0"/>
          </a:p>
          <a:p>
            <a:endParaRPr lang="en-IE" sz="2000" dirty="0"/>
          </a:p>
          <a:p>
            <a:r>
              <a:rPr lang="en-IE" sz="2000" dirty="0"/>
              <a:t>Your manager will send you the Occasional Staff Engagement Form for you to complete Part 2 (page 3)</a:t>
            </a:r>
          </a:p>
          <a:p>
            <a:pPr lvl="1"/>
            <a:r>
              <a:rPr lang="en-IE" sz="2000" dirty="0">
                <a:hlinkClick r:id="rId2"/>
              </a:rPr>
              <a:t>https://www.tcd.ie/hr/assets/doc/occasional-staff-casual-engagement-setup-form.docx</a:t>
            </a:r>
            <a:r>
              <a:rPr lang="en-IE" sz="2000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6EA56-B425-4F8D-9A0F-97447586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5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solidFill>
            <a:schemeClr val="tx1"/>
          </a:solidFill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36E270-AE01-15F6-8D7E-057273153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319" y="0"/>
            <a:ext cx="4734421" cy="63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4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Paid in Trinity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90F0-E18C-4EDA-A228-F15E672C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06074"/>
            <a:ext cx="5148378" cy="42074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/>
              <a:t>You will have to fill out a claim form for the hours you worked in order to get paid</a:t>
            </a:r>
          </a:p>
          <a:p>
            <a:pPr lvl="2"/>
            <a:r>
              <a:rPr lang="en-IE" sz="1600" dirty="0">
                <a:hlinkClick r:id="rId2"/>
              </a:rPr>
              <a:t>https://www.tcd.ie/hr/assets/excel/occasional-staff-casual-claim-form.xlsx</a:t>
            </a:r>
            <a:r>
              <a:rPr lang="en-IE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/>
              <a:t>If you don’t sign it, put in your Staff ID or PPS Number you will not be paid!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/>
              <a:t>Payday is last day of the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/>
              <a:t>Your manager must submit your claim form by the 6</a:t>
            </a:r>
            <a:r>
              <a:rPr lang="en-IE" sz="1600" baseline="30000" dirty="0"/>
              <a:t>th</a:t>
            </a:r>
            <a:r>
              <a:rPr lang="en-IE" sz="1600" dirty="0"/>
              <a:t> of the month so make sure to send it through by the 1</a:t>
            </a:r>
            <a:r>
              <a:rPr lang="en-IE" sz="1600" baseline="30000" dirty="0"/>
              <a:t>st</a:t>
            </a:r>
            <a:r>
              <a:rPr lang="en-IE" sz="1600" dirty="0"/>
              <a:t> of the month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6EA56-B425-4F8D-9A0F-97447586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6</a:t>
            </a:fld>
            <a:endParaRPr lang="en-GB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48D0A2E-77BA-F10A-4471-D1E9B4F594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69" r="126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24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Pay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90F0-E18C-4EDA-A228-F15E672C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06074"/>
            <a:ext cx="5148378" cy="4207456"/>
          </a:xfrm>
        </p:spPr>
        <p:txBody>
          <a:bodyPr/>
          <a:lstStyle/>
          <a:p>
            <a:r>
              <a:rPr lang="en-IE" sz="2000" dirty="0"/>
              <a:t>Pay rates are set centrally in Trinity</a:t>
            </a:r>
          </a:p>
          <a:p>
            <a:pPr lvl="1"/>
            <a:r>
              <a:rPr lang="en-IE" sz="2000" dirty="0">
                <a:hlinkClick r:id="rId2"/>
              </a:rPr>
              <a:t>https://www.tcd.ie/hr/assets/pdf/occasional-lecturer-rates.pdf</a:t>
            </a:r>
            <a:r>
              <a:rPr lang="en-IE" sz="2000" dirty="0"/>
              <a:t> </a:t>
            </a:r>
          </a:p>
          <a:p>
            <a:pPr lvl="1"/>
            <a:endParaRPr lang="en-IE" sz="2000" dirty="0"/>
          </a:p>
          <a:p>
            <a:endParaRPr lang="en-IE" sz="2000" dirty="0"/>
          </a:p>
          <a:p>
            <a:r>
              <a:rPr lang="en-IE" sz="2000" dirty="0"/>
              <a:t>When your manager sets you up on the original form they will tick which category you are and that will be your pay rate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6EA56-B425-4F8D-9A0F-97447586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7</a:t>
            </a:fld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FD5340D-0EB1-400C-8D06-0FCCB1B38F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45" b="10645"/>
          <a:stretch>
            <a:fillRect/>
          </a:stretch>
        </p:blipFill>
        <p:spPr>
          <a:xfrm>
            <a:off x="6095999" y="-1"/>
            <a:ext cx="6096000" cy="63978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022403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to look for jobs in Trinity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90F0-E18C-4EDA-A228-F15E672C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06074"/>
            <a:ext cx="5148378" cy="420745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Teaching/Demonstrating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The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Invigilation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Global Ambassadors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TAP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Students’ Union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SLD Shut Up and Write Facilitators (PhD)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/>
              <a:t>Ad hoc opportunities (focus groups, tour guides, survey promotion… See PAS newsletter for details)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ea typeface="Calibri"/>
                <a:cs typeface="Calibri"/>
              </a:rPr>
              <a:t>Check </a:t>
            </a:r>
            <a:r>
              <a:rPr lang="en-IE" sz="2000" dirty="0" err="1">
                <a:ea typeface="Calibri"/>
                <a:cs typeface="Calibri"/>
              </a:rPr>
              <a:t>MyCareer</a:t>
            </a:r>
            <a:r>
              <a:rPr lang="en-IE" sz="2000" dirty="0">
                <a:ea typeface="Calibri"/>
                <a:cs typeface="Calibri"/>
              </a:rPr>
              <a:t> for other opportunities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6EA56-B425-4F8D-9A0F-974475865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6740" y="6511066"/>
            <a:ext cx="290100" cy="191861"/>
          </a:xfrm>
        </p:spPr>
        <p:txBody>
          <a:bodyPr/>
          <a:lstStyle/>
          <a:p>
            <a:fld id="{DDBE135E-2566-4748-853C-8A3B78F0FB00}" type="slidenum">
              <a:rPr lang="en-GB" smtClean="0"/>
              <a:t>8</a:t>
            </a:fld>
            <a:endParaRPr lang="en-GB"/>
          </a:p>
        </p:txBody>
      </p:sp>
      <p:pic>
        <p:nvPicPr>
          <p:cNvPr id="9" name="Picture Placeholder 12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F23319AB-FDF5-45B9-94D9-BEBC1736EE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517" b="125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21711137"/>
      </p:ext>
    </p:extLst>
  </p:cSld>
  <p:clrMapOvr>
    <a:masterClrMapping/>
  </p:clrMapOvr>
</p:sld>
</file>

<file path=ppt/theme/theme1.xml><?xml version="1.0" encoding="utf-8"?>
<a:theme xmlns:a="http://schemas.openxmlformats.org/drawingml/2006/main" name="TCD">
  <a:themeElements>
    <a:clrScheme name="TCD">
      <a:dk1>
        <a:srgbClr val="0569B9"/>
      </a:dk1>
      <a:lt1>
        <a:sysClr val="window" lastClr="FFFFFF"/>
      </a:lt1>
      <a:dk2>
        <a:srgbClr val="50555A"/>
      </a:dk2>
      <a:lt2>
        <a:srgbClr val="FFFFFF"/>
      </a:lt2>
      <a:accent1>
        <a:srgbClr val="0569B9"/>
      </a:accent1>
      <a:accent2>
        <a:srgbClr val="00AACD"/>
      </a:accent2>
      <a:accent3>
        <a:srgbClr val="00B4AA"/>
      </a:accent3>
      <a:accent4>
        <a:srgbClr val="32D732"/>
      </a:accent4>
      <a:accent5>
        <a:srgbClr val="FF641E"/>
      </a:accent5>
      <a:accent6>
        <a:srgbClr val="823278"/>
      </a:accent6>
      <a:hlink>
        <a:srgbClr val="0569B9"/>
      </a:hlink>
      <a:folHlink>
        <a:srgbClr val="0569B9"/>
      </a:folHlink>
    </a:clrScheme>
    <a:fontScheme name="TC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sz="900" dirty="0" smtClean="0"/>
        </a:defPPr>
      </a:lstStyle>
    </a:txDef>
  </a:objectDefaults>
  <a:extraClrSchemeLst/>
  <a:custClrLst>
    <a:custClr name="0569B9">
      <a:srgbClr val="0569B9"/>
    </a:custClr>
    <a:custClr name="00AACD">
      <a:srgbClr val="00AACD"/>
    </a:custClr>
    <a:custClr name="50555A">
      <a:srgbClr val="50555A"/>
    </a:custClr>
    <a:custClr name="00B4AA">
      <a:srgbClr val="00B4AA"/>
    </a:custClr>
    <a:custClr name="32D732">
      <a:srgbClr val="32D732"/>
    </a:custClr>
    <a:custClr name="96D700">
      <a:srgbClr val="96D700"/>
    </a:custClr>
    <a:custClr name="D2E100">
      <a:srgbClr val="D2E100"/>
    </a:custClr>
    <a:custClr name="FFD200">
      <a:srgbClr val="FFD200"/>
    </a:custClr>
    <a:custClr name="C8AA78">
      <a:srgbClr val="C8AA78"/>
    </a:custClr>
    <a:custClr name="FF641E">
      <a:srgbClr val="FF641E"/>
    </a:custClr>
    <a:custClr name="DC281E">
      <a:srgbClr val="DC281E"/>
    </a:custClr>
    <a:custClr name="823278">
      <a:srgbClr val="823278"/>
    </a:custClr>
    <a:custClr name="001E69">
      <a:srgbClr val="001E69"/>
    </a:custClr>
  </a:custClrLst>
  <a:extLst>
    <a:ext uri="{05A4C25C-085E-4340-85A3-A5531E510DB2}">
      <thm15:themeFamily xmlns:thm15="http://schemas.microsoft.com/office/thememl/2012/main" name="TCD PowerPoint Template.potx" id="{3FD4EF08-68AF-4013-B6EE-8C410FDC55A0}" vid="{3B775C0D-229C-45E1-96B9-EF40D71C82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1E1930FC8E454AB51AA0B8692A7DA7" ma:contentTypeVersion="0" ma:contentTypeDescription="Create a new document." ma:contentTypeScope="" ma:versionID="c300a7a981c259cde634cc4212fd09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967b7be50301903c78f9c39c6fd9a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674C7B-E8C8-4C0D-B748-4499B0A8720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77DC211-2B05-4776-A6BA-86CAA1998D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7D3B52-E017-4CC0-A282-DD434CF693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TCD</Template>
  <TotalTime>82</TotalTime>
  <Words>410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TCD</vt:lpstr>
      <vt:lpstr>Working in Trinity</vt:lpstr>
      <vt:lpstr>Getting set up to work in Ireland. You will need:</vt:lpstr>
      <vt:lpstr>Entitlements to work</vt:lpstr>
      <vt:lpstr>PowerPoint Presentation</vt:lpstr>
      <vt:lpstr>Getting Set Up to Work in Trinity</vt:lpstr>
      <vt:lpstr>Getting Paid in Trinity</vt:lpstr>
      <vt:lpstr>Pay rates</vt:lpstr>
      <vt:lpstr>Where to look for jobs in Trinity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 consectetuer adipiscing</dc:title>
  <dc:creator>keith@detail.ie</dc:creator>
  <cp:lastModifiedBy>Eimear Rouine</cp:lastModifiedBy>
  <cp:revision>17</cp:revision>
  <dcterms:created xsi:type="dcterms:W3CDTF">2021-05-20T08:55:03Z</dcterms:created>
  <dcterms:modified xsi:type="dcterms:W3CDTF">2025-09-02T15:31:01Z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0x010100C01E1930FC8E454AB51AA0B8692A7DA7</vt:lpwstr>
  </property>
</Properties>
</file>